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Poppins" charset="0"/>
      <p:regular r:id="rId15"/>
      <p:bold r:id="rId16"/>
      <p:italic r:id="rId17"/>
      <p:boldItalic r:id="rId18"/>
    </p:embeddedFont>
    <p:embeddedFont>
      <p:font typeface="Mont Bold" charset="0"/>
      <p:regular r:id="rId19"/>
    </p:embeddedFont>
    <p:embeddedFont>
      <p:font typeface="League Spartan" charset="0"/>
      <p:regular r:id="rId20"/>
    </p:embeddedFont>
    <p:embeddedFont>
      <p:font typeface="Glacial Indifference" charset="0"/>
      <p:regular r:id="rId21"/>
    </p:embeddedFont>
    <p:embeddedFont>
      <p:font typeface="Glacial Indifference Bold" charset="0"/>
      <p:regular r:id="rId22"/>
    </p:embeddedFont>
    <p:embeddedFont>
      <p:font typeface="Garet Bold" charset="0"/>
      <p:regular r:id="rId23"/>
    </p:embeddedFont>
    <p:embeddedFont>
      <p:font typeface="Garet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8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4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alphaModFix amt="23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3457" y="3645694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 smtClean="0">
                <a:solidFill>
                  <a:srgbClr val="FFFFFF"/>
                </a:solidFill>
                <a:latin typeface="Mont Bold"/>
              </a:rPr>
              <a:t>INVINCIBLES</a:t>
            </a:r>
            <a:endParaRPr lang="en-US" sz="12000" dirty="0">
              <a:solidFill>
                <a:srgbClr val="FFFFFF"/>
              </a:solidFill>
              <a:latin typeface="Mont Bo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206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3091" y="3771900"/>
            <a:ext cx="7696631" cy="4231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1969" dirty="0" smtClean="0">
                <a:solidFill>
                  <a:srgbClr val="F5F5F3"/>
                </a:solidFill>
                <a:latin typeface="Mont Bold"/>
              </a:rPr>
              <a:t>Create an efficient online health practice</a:t>
            </a:r>
          </a:p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1969" dirty="0" smtClean="0">
                <a:solidFill>
                  <a:srgbClr val="F5F5F3"/>
                </a:solidFill>
                <a:latin typeface="Mont Bold"/>
              </a:rPr>
              <a:t>management website for doctors and patients.</a:t>
            </a:r>
          </a:p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1969" dirty="0" smtClean="0">
                <a:solidFill>
                  <a:srgbClr val="F5F5F3"/>
                </a:solidFill>
                <a:latin typeface="Mont Bold"/>
              </a:rPr>
              <a:t>Users can register or log in with their credentials to</a:t>
            </a:r>
          </a:p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1969" dirty="0" smtClean="0">
                <a:solidFill>
                  <a:srgbClr val="F5F5F3"/>
                </a:solidFill>
                <a:latin typeface="Mont Bold"/>
              </a:rPr>
              <a:t>access their profiles. Key features include</a:t>
            </a:r>
          </a:p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1969" dirty="0" smtClean="0">
                <a:solidFill>
                  <a:srgbClr val="F5F5F3"/>
                </a:solidFill>
                <a:latin typeface="Mont Bold"/>
              </a:rPr>
              <a:t>appointment scheduling for both doctors and</a:t>
            </a:r>
          </a:p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1969" dirty="0" smtClean="0">
                <a:solidFill>
                  <a:srgbClr val="F5F5F3"/>
                </a:solidFill>
                <a:latin typeface="Mont Bold"/>
              </a:rPr>
              <a:t>patients, the ability for doctors to upload X-rays</a:t>
            </a:r>
          </a:p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1969" dirty="0" smtClean="0">
                <a:solidFill>
                  <a:srgbClr val="F5F5F3"/>
                </a:solidFill>
                <a:latin typeface="Mont Bold"/>
              </a:rPr>
              <a:t>and files, and the ability for patients to view them.</a:t>
            </a:r>
          </a:p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1969" dirty="0" smtClean="0">
                <a:solidFill>
                  <a:srgbClr val="F5F5F3"/>
                </a:solidFill>
                <a:latin typeface="Mont Bold"/>
              </a:rPr>
              <a:t>The platform should also facilitate treatment</a:t>
            </a:r>
          </a:p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1969" dirty="0" smtClean="0">
                <a:solidFill>
                  <a:srgbClr val="F5F5F3"/>
                </a:solidFill>
                <a:latin typeface="Mont Bold"/>
              </a:rPr>
              <a:t>planning by offering alternatives, cost estimates,</a:t>
            </a:r>
          </a:p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1969" dirty="0" smtClean="0">
                <a:solidFill>
                  <a:srgbClr val="F5F5F3"/>
                </a:solidFill>
                <a:latin typeface="Mont Bold"/>
              </a:rPr>
              <a:t>and bill generation. This process should be</a:t>
            </a:r>
          </a:p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1969" dirty="0" smtClean="0">
                <a:solidFill>
                  <a:srgbClr val="F5F5F3"/>
                </a:solidFill>
                <a:latin typeface="Mont Bold"/>
              </a:rPr>
              <a:t>seamless for both doctors and patients.</a:t>
            </a:r>
            <a:endParaRPr lang="en-US" sz="1969" u="none" strike="noStrike" dirty="0">
              <a:solidFill>
                <a:srgbClr val="F5F5F3"/>
              </a:solidFill>
              <a:latin typeface="Mont Bold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6" cstate="print"/>
              <a:stretch>
                <a:fillRect l="-20377" r="-2037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 cstate="print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43287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 cstate="print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 cstate="print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371847"/>
            <a:ext cx="7626482" cy="2509051"/>
            <a:chOff x="0" y="190500"/>
            <a:chExt cx="10168642" cy="334540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611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endParaRPr lang="en-US" sz="2905" u="none" strike="noStrike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6585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 dirty="0" smtClean="0">
                  <a:solidFill>
                    <a:srgbClr val="FFFFFF"/>
                  </a:solidFill>
                  <a:latin typeface="League Spartan"/>
                </a:rPr>
                <a:t>Solution</a:t>
              </a:r>
              <a:endParaRPr lang="en-US" sz="9685" u="none" strike="noStrike" dirty="0">
                <a:solidFill>
                  <a:srgbClr val="FFFFFF"/>
                </a:solidFill>
                <a:latin typeface="League Spartan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001000" y="3543300"/>
            <a:ext cx="83820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954"/>
              </a:lnSpc>
              <a:spcBef>
                <a:spcPct val="0"/>
              </a:spcBef>
            </a:pPr>
            <a:r>
              <a:rPr lang="en-US" sz="2500" dirty="0" smtClean="0">
                <a:solidFill>
                  <a:srgbClr val="F5F5F3"/>
                </a:solidFill>
                <a:latin typeface="Mont Bold"/>
              </a:rPr>
              <a:t>To create an efficient online health practice platform for doctors and patients, we can create a website using html, </a:t>
            </a:r>
            <a:r>
              <a:rPr lang="en-US" sz="2500" dirty="0" err="1" smtClean="0">
                <a:solidFill>
                  <a:srgbClr val="F5F5F3"/>
                </a:solidFill>
                <a:latin typeface="Mont Bold"/>
              </a:rPr>
              <a:t>css</a:t>
            </a:r>
            <a:r>
              <a:rPr lang="en-US" sz="2500" dirty="0" smtClean="0">
                <a:solidFill>
                  <a:srgbClr val="F5F5F3"/>
                </a:solidFill>
                <a:latin typeface="Mont Bold"/>
              </a:rPr>
              <a:t> and </a:t>
            </a:r>
            <a:r>
              <a:rPr lang="en-US" sz="2500" dirty="0" err="1" smtClean="0">
                <a:solidFill>
                  <a:srgbClr val="F5F5F3"/>
                </a:solidFill>
                <a:latin typeface="Mont Bold"/>
              </a:rPr>
              <a:t>js</a:t>
            </a:r>
            <a:r>
              <a:rPr lang="en-US" sz="2500" dirty="0" smtClean="0">
                <a:solidFill>
                  <a:srgbClr val="F5F5F3"/>
                </a:solidFill>
                <a:latin typeface="Mont Bold"/>
              </a:rPr>
              <a:t>  that will implement certain features for ease of both the patients and doctors.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07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8552" y="4838699"/>
            <a:ext cx="9118396" cy="4317605"/>
            <a:chOff x="0" y="-3527794"/>
            <a:chExt cx="12157861" cy="575680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527794"/>
              <a:ext cx="12157861" cy="45140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sz="2500" u="none" strike="noStrike" dirty="0" smtClean="0">
                  <a:solidFill>
                    <a:srgbClr val="F5F5F3"/>
                  </a:solidFill>
                  <a:latin typeface="Glacial Indifference Bold"/>
                </a:rPr>
                <a:t>DOCUMENT UPLOAD</a:t>
              </a: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sz="2500" dirty="0" smtClean="0">
                  <a:solidFill>
                    <a:srgbClr val="F5F5F3"/>
                  </a:solidFill>
                  <a:latin typeface="Glacial Indifference Bold"/>
                </a:rPr>
                <a:t>TREATMENT PLANNING</a:t>
              </a: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sz="2500" u="none" strike="noStrike" dirty="0" smtClean="0">
                  <a:solidFill>
                    <a:srgbClr val="F5F5F3"/>
                  </a:solidFill>
                  <a:latin typeface="Glacial Indifference Bold"/>
                </a:rPr>
                <a:t>BILLING PORTAL</a:t>
              </a: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sz="2500" u="none" strike="noStrike" dirty="0" smtClean="0">
                  <a:solidFill>
                    <a:srgbClr val="F5F5F3"/>
                  </a:solidFill>
                  <a:latin typeface="Glacial Indifference Bold"/>
                </a:rPr>
                <a:t>PRESCRIPTION PORTAL</a:t>
              </a: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sz="2500" dirty="0" smtClean="0">
                  <a:solidFill>
                    <a:srgbClr val="F5F5F3"/>
                  </a:solidFill>
                  <a:latin typeface="Glacial Indifference Bold"/>
                </a:rPr>
                <a:t>APPOINTMENT SCHEDULING</a:t>
              </a: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sz="2500" u="none" strike="noStrike" dirty="0" smtClean="0">
                  <a:solidFill>
                    <a:srgbClr val="F5F5F3"/>
                  </a:solidFill>
                  <a:latin typeface="Glacial Indifference Bold"/>
                </a:rPr>
                <a:t>USER REGISTRATION AND PROFILE MANAGEMENT</a:t>
              </a: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  <a:buFont typeface="Arial" pitchFamily="34" charset="0"/>
                <a:buChar char="•"/>
              </a:pPr>
              <a:endParaRPr lang="en-US" sz="2500" u="none" strike="noStrike" dirty="0" smtClean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  <a:buFont typeface="Arial" pitchFamily="34" charset="0"/>
                <a:buChar char="•"/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3465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10583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 cstate="print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8" cstate="print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488709" y="2456641"/>
            <a:ext cx="8408404" cy="4437622"/>
            <a:chOff x="0" y="142875"/>
            <a:chExt cx="11211206" cy="5916829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10952"/>
              <a:ext cx="11211206" cy="32487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sz="2500" dirty="0" smtClean="0">
                  <a:solidFill>
                    <a:srgbClr val="F5F5F3"/>
                  </a:solidFill>
                  <a:latin typeface="Glacial Indifference Bold"/>
                </a:rPr>
                <a:t>EASY ACCESSIBILITY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sz="2500" u="none" strike="noStrike" dirty="0" smtClean="0">
                  <a:solidFill>
                    <a:srgbClr val="F5F5F3"/>
                  </a:solidFill>
                  <a:latin typeface="Glacial Indifference Bold"/>
                </a:rPr>
                <a:t>REDUCED HEALTHCARE COST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sz="2500" dirty="0" smtClean="0">
                  <a:solidFill>
                    <a:srgbClr val="F5F5F3"/>
                  </a:solidFill>
                  <a:latin typeface="Glacial Indifference Bold"/>
                </a:rPr>
                <a:t>FRIENDLY COMMUNICATION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sz="2500" u="none" strike="noStrike" dirty="0" smtClean="0">
                  <a:solidFill>
                    <a:srgbClr val="F5F5F3"/>
                  </a:solidFill>
                  <a:latin typeface="Glacial Indifference Bold"/>
                </a:rPr>
                <a:t>RECORD MANAGEMENT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  <a:buFont typeface="Arial" pitchFamily="34" charset="0"/>
                <a:buChar char="•"/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403700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24083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 cstate="print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 cstate="print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6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7306" y="4914901"/>
            <a:ext cx="5970165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57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800" b="1" u="none" strike="noStrike" dirty="0" smtClean="0">
                <a:solidFill>
                  <a:srgbClr val="F5F5F3"/>
                </a:solidFill>
                <a:latin typeface="Glacial Indifference"/>
              </a:rPr>
              <a:t>TRANSACTION FEES</a:t>
            </a: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5F5F3"/>
                </a:solidFill>
                <a:latin typeface="Glacial Indifference"/>
              </a:rPr>
              <a:t>SUBSCRIPTION</a:t>
            </a: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800" b="1" u="none" strike="noStrike" dirty="0" smtClean="0">
                <a:solidFill>
                  <a:srgbClr val="F5F5F3"/>
                </a:solidFill>
                <a:latin typeface="Glacial Indifference"/>
              </a:rPr>
              <a:t>ADVERTISEMENTS</a:t>
            </a:r>
          </a:p>
          <a:p>
            <a:pPr marL="0" lvl="0" indent="0" algn="l">
              <a:lnSpc>
                <a:spcPts val="2957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5F5F3"/>
                </a:solidFill>
                <a:latin typeface="Glacial Indifference"/>
              </a:rPr>
              <a:t>PARTNERSHIPS WITH PHARMACEUTICALS </a:t>
            </a:r>
            <a:endParaRPr lang="en-US" sz="2800" b="1" u="none" strike="noStrike" dirty="0">
              <a:solidFill>
                <a:srgbClr val="F5F5F3"/>
              </a:solidFill>
              <a:latin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95119" y="86838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 cstate="print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 cstate="print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 cstate="print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 cstate="print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20200" y="3929657"/>
            <a:ext cx="830011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432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3000" u="none" strike="noStrike" dirty="0" smtClean="0">
                <a:solidFill>
                  <a:srgbClr val="F5F5F3"/>
                </a:solidFill>
                <a:latin typeface="Glacial Indifference Bold"/>
              </a:rPr>
              <a:t>FRONT-END DEVELPOMENT (HTML,CSS,JS)</a:t>
            </a:r>
          </a:p>
          <a:p>
            <a:pPr marL="0" lvl="0" indent="0">
              <a:lnSpc>
                <a:spcPts val="4432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3000" u="none" strike="noStrike" dirty="0" smtClean="0">
              <a:solidFill>
                <a:srgbClr val="F5F5F3"/>
              </a:solidFill>
              <a:latin typeface="Glacial Indifference Bold"/>
            </a:endParaRPr>
          </a:p>
          <a:p>
            <a:pPr marL="0" lvl="0" indent="0">
              <a:lnSpc>
                <a:spcPts val="4432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3000" dirty="0" smtClean="0">
                <a:solidFill>
                  <a:srgbClr val="F5F5F3"/>
                </a:solidFill>
                <a:latin typeface="Glacial Indifference Bold"/>
              </a:rPr>
              <a:t>BACK-END DEVELOPMENT(NODE JS,  PYTHON, GOOGLE SHEETS)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"/>
          <p:cNvSpPr/>
          <p:nvPr/>
        </p:nvSpPr>
        <p:spPr>
          <a:xfrm>
            <a:off x="-1295400" y="-495300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4"/>
          <p:cNvGrpSpPr/>
          <p:nvPr/>
        </p:nvGrpSpPr>
        <p:grpSpPr>
          <a:xfrm>
            <a:off x="4038600" y="3619500"/>
            <a:ext cx="3535026" cy="4287833"/>
            <a:chOff x="0" y="0"/>
            <a:chExt cx="1157357" cy="1403823"/>
          </a:xfrm>
        </p:grpSpPr>
        <p:sp>
          <p:nvSpPr>
            <p:cNvPr id="32" name="Freeform 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8"/>
          <p:cNvGrpSpPr/>
          <p:nvPr/>
        </p:nvGrpSpPr>
        <p:grpSpPr>
          <a:xfrm>
            <a:off x="7620000" y="3619500"/>
            <a:ext cx="3535026" cy="4287833"/>
            <a:chOff x="0" y="0"/>
            <a:chExt cx="1157357" cy="1403823"/>
          </a:xfrm>
        </p:grpSpPr>
        <p:sp>
          <p:nvSpPr>
            <p:cNvPr id="36" name="Freeform 9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13"/>
          <p:cNvSpPr/>
          <p:nvPr/>
        </p:nvSpPr>
        <p:spPr>
          <a:xfrm>
            <a:off x="11277600" y="3619500"/>
            <a:ext cx="3535026" cy="4287833"/>
          </a:xfrm>
          <a:custGeom>
            <a:avLst/>
            <a:gdLst/>
            <a:ahLst/>
            <a:cxnLst/>
            <a:rect l="l" t="t" r="r" b="b"/>
            <a:pathLst>
              <a:path w="1157357" h="1403823">
                <a:moveTo>
                  <a:pt x="1032897" y="1403823"/>
                </a:moveTo>
                <a:lnTo>
                  <a:pt x="124460" y="1403823"/>
                </a:lnTo>
                <a:cubicBezTo>
                  <a:pt x="55880" y="1403823"/>
                  <a:pt x="0" y="1347943"/>
                  <a:pt x="0" y="127936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032897" y="0"/>
                </a:lnTo>
                <a:cubicBezTo>
                  <a:pt x="1101477" y="0"/>
                  <a:pt x="1157357" y="55880"/>
                  <a:pt x="1157357" y="124460"/>
                </a:cubicBezTo>
                <a:lnTo>
                  <a:pt x="1157357" y="1279363"/>
                </a:lnTo>
                <a:cubicBezTo>
                  <a:pt x="1157357" y="1347943"/>
                  <a:pt x="1101477" y="1403823"/>
                  <a:pt x="1032897" y="1403823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3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44" name="TextBox 21"/>
          <p:cNvSpPr txBox="1"/>
          <p:nvPr/>
        </p:nvSpPr>
        <p:spPr>
          <a:xfrm>
            <a:off x="4419600" y="5143500"/>
            <a:ext cx="2687924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r>
              <a:rPr lang="en-US" sz="3410" dirty="0" smtClean="0">
                <a:solidFill>
                  <a:srgbClr val="FFBD59"/>
                </a:solidFill>
                <a:latin typeface="Garet Bold"/>
              </a:rPr>
              <a:t>Aryan </a:t>
            </a:r>
            <a:r>
              <a:rPr lang="en-US" sz="3410" dirty="0" err="1" smtClean="0">
                <a:solidFill>
                  <a:srgbClr val="FFBD59"/>
                </a:solidFill>
                <a:latin typeface="Garet Bold"/>
              </a:rPr>
              <a:t>Lunia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45" name="TextBox 22"/>
          <p:cNvSpPr txBox="1"/>
          <p:nvPr/>
        </p:nvSpPr>
        <p:spPr>
          <a:xfrm>
            <a:off x="4876800" y="5753100"/>
            <a:ext cx="1859198" cy="29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87"/>
              </a:lnSpc>
            </a:pPr>
            <a:r>
              <a:rPr lang="en-US" sz="1705" spc="341" dirty="0" smtClean="0">
                <a:solidFill>
                  <a:srgbClr val="FFFFFF"/>
                </a:solidFill>
                <a:latin typeface="Garet"/>
              </a:rPr>
              <a:t>22BCE8809</a:t>
            </a:r>
            <a:endParaRPr lang="en-US" sz="1705" spc="341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7696200" y="5143500"/>
            <a:ext cx="3505200" cy="458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10"/>
              </a:lnSpc>
            </a:pPr>
            <a:r>
              <a:rPr lang="en-US" sz="3410" dirty="0" err="1" smtClean="0">
                <a:solidFill>
                  <a:srgbClr val="FFBD59"/>
                </a:solidFill>
                <a:latin typeface="Garet Bold"/>
              </a:rPr>
              <a:t>Sourabh</a:t>
            </a:r>
            <a:r>
              <a:rPr lang="en-US" sz="3410" dirty="0" smtClean="0">
                <a:solidFill>
                  <a:srgbClr val="FFBD59"/>
                </a:solidFill>
                <a:latin typeface="Garet Bold"/>
              </a:rPr>
              <a:t> Jain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8153400" y="5753100"/>
            <a:ext cx="2489030" cy="29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87"/>
              </a:lnSpc>
            </a:pPr>
            <a:r>
              <a:rPr lang="en-US" sz="1705" spc="341" dirty="0" smtClean="0">
                <a:solidFill>
                  <a:srgbClr val="FFFFFF"/>
                </a:solidFill>
                <a:latin typeface="Garet" charset="0"/>
              </a:rPr>
              <a:t>22BCE8428</a:t>
            </a:r>
            <a:endParaRPr lang="en-US" sz="1705" spc="341" dirty="0">
              <a:solidFill>
                <a:srgbClr val="FFFFFF"/>
              </a:solidFill>
              <a:latin typeface="Garet" charset="0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11582400" y="5067300"/>
            <a:ext cx="2895600" cy="458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10"/>
              </a:lnSpc>
            </a:pPr>
            <a:r>
              <a:rPr lang="en-US" sz="3410" dirty="0" err="1" smtClean="0">
                <a:solidFill>
                  <a:srgbClr val="FFBD59"/>
                </a:solidFill>
                <a:latin typeface="Garet Bold"/>
              </a:rPr>
              <a:t>Vaibhav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49" name="TextBox 27"/>
          <p:cNvSpPr txBox="1"/>
          <p:nvPr/>
        </p:nvSpPr>
        <p:spPr>
          <a:xfrm>
            <a:off x="12115800" y="5753100"/>
            <a:ext cx="1859198" cy="29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87"/>
              </a:lnSpc>
            </a:pPr>
            <a:r>
              <a:rPr lang="en-US" sz="1705" spc="341" dirty="0" smtClean="0">
                <a:solidFill>
                  <a:srgbClr val="FFFFFF"/>
                </a:solidFill>
                <a:latin typeface="Garet" charset="0"/>
              </a:rPr>
              <a:t>22BCE7734</a:t>
            </a:r>
            <a:endParaRPr lang="en-US" sz="1705" spc="341" dirty="0">
              <a:solidFill>
                <a:srgbClr val="FFFFFF"/>
              </a:solidFill>
              <a:latin typeface="Gare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199</Words>
  <Application>Microsoft Office PowerPoint</Application>
  <PresentationFormat>Custom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Poppins</vt:lpstr>
      <vt:lpstr>Mont Bold</vt:lpstr>
      <vt:lpstr>League Spartan</vt:lpstr>
      <vt:lpstr>Glacial Indifference</vt:lpstr>
      <vt:lpstr>Glacial Indifference Bold</vt:lpstr>
      <vt:lpstr>Garet Bold</vt:lpstr>
      <vt:lpstr>Garet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dc:creator>ARYAN JAIN</dc:creator>
  <cp:lastModifiedBy>ARYAN JAIN 22BCE8809</cp:lastModifiedBy>
  <cp:revision>8</cp:revision>
  <dcterms:created xsi:type="dcterms:W3CDTF">2006-08-16T00:00:00Z</dcterms:created>
  <dcterms:modified xsi:type="dcterms:W3CDTF">2023-10-28T05:42:26Z</dcterms:modified>
  <dc:identifier>DAFxrxF-qp8</dc:identifier>
</cp:coreProperties>
</file>